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4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55d5818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06d8df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df0f3a8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fcd813d25?vop=1&amp;pid=1df0f3a8a&amp;color=0,0,0&amp;vtp=1&amp;bt=1&amp;bbb=1&amp;hb=1"/>
          <p:cNvSpPr/>
          <p:nvPr/>
        </p:nvSpPr>
        <p:spPr>
          <a:xfrm>
            <a:off x="832104" y="1080000"/>
            <a:ext cx="10533888" cy="50469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一、观察设问方式，确定题型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text?——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设问为标题归纳题设问方式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、运用三大技巧，选择标题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首先阅读首尾段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根据首段中提到的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improvements、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traffic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roads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safely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等关键词可知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本文与交通安全话题有关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再根据文章最后一段中的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roads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account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recognise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society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communities?”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可推知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本文批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判了围绕汽车需求对城市进行规划而忽视行人需求的现象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、结合选项分析，验证正误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通读选项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利用逆向思维法分析每个选项所表达的主旨是否与文章对应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下一步该如何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要围绕未来的发展趋势进行讨论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留在何处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主要围绕居住地点进行分析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归咎于谁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？）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主要讨论造成问题的责任人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这几个选项的主旨都与文章本身相差甚远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何必匆忙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质问了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划道路只求快速通行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的模式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契合主旨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最适合作本文标题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b75a2165.fixed?pid=5dc213ff7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语篇攻略20</a:t>
            </a:r>
            <a:endParaRPr lang="en-US" altLang="zh-CN" sz="5400" dirty="0"/>
          </a:p>
        </p:txBody>
      </p:sp>
      <p:sp>
        <p:nvSpPr>
          <p:cNvPr id="3" name="C_2_BD#5b75a2165.fixed?pid=5dc213ff7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阅读理解之对症下药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：“心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知其意</a:t>
            </a: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”解标题归纳题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dae4c1cff?pid=c55d58185&amp;color=0,0,0&amp;vtp=1&amp;bt=1&amp;bbb=1&amp;hb=1"/>
          <p:cNvSpPr/>
          <p:nvPr/>
        </p:nvSpPr>
        <p:spPr>
          <a:xfrm>
            <a:off x="832104" y="1078992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阅读理解中的标题归纳题常出现在最后一题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，一般情况下要求我们根据文章内容选择一个最符合文章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主题的标题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。文章标题的特点一般为短小精悍、涵盖性强、精准性强。但选项中经常包含易混淆选项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，学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生可能会在选项之间徘徊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。本篇内容将介绍标题归纳题的做题技巧。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21e57265b?pid=406d8df57&amp;color=0,0,0&amp;vtp=1&amp;bt=1&amp;bbb=1&amp;hb=1"/>
          <p:cNvSpPr/>
          <p:nvPr/>
        </p:nvSpPr>
        <p:spPr>
          <a:xfrm>
            <a:off x="832104" y="1078992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标题归纳题主要考查考生把握文章主旨、理解文章中心思想的能力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，要求考生在理解文章的基础上运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用判断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、归纳、概括等方法，对文章的主题进行提炼或高度概括，最终准确地选出文章的标题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。解此类题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目可按照如下步骤进行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dirty="0"/>
          </a:p>
        </p:txBody>
      </p:sp>
      <p:sp>
        <p:nvSpPr>
          <p:cNvPr id="3" name="C_4_BD#37d0f1390?pid=406d8df57&amp;color=0,0,0&amp;vtp=1&amp;bbb=1"/>
          <p:cNvSpPr/>
          <p:nvPr/>
        </p:nvSpPr>
        <p:spPr>
          <a:xfrm>
            <a:off x="832104" y="2273300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观察设问方式，确定题型</a:t>
            </a:r>
            <a:endParaRPr lang="en-US" altLang="zh-CN" sz="2200" dirty="0"/>
          </a:p>
        </p:txBody>
      </p:sp>
      <p:sp>
        <p:nvSpPr>
          <p:cNvPr id="4" name="P_5_BD#ba4287460?pid=37d0f1390&amp;color=0,0,0&amp;vtp=1&amp;bbb=1"/>
          <p:cNvSpPr/>
          <p:nvPr/>
        </p:nvSpPr>
        <p:spPr>
          <a:xfrm>
            <a:off x="832104" y="2616200"/>
            <a:ext cx="10533888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标题归纳题常见设问方式：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passage?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passage?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text?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passage?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badf14bc?pid=406d8df57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运用三大技巧，选择标题</a:t>
            </a:r>
            <a:endParaRPr lang="en-US" altLang="zh-CN" sz="2200" dirty="0"/>
          </a:p>
        </p:txBody>
      </p:sp>
      <p:sp>
        <p:nvSpPr>
          <p:cNvPr id="3" name="P_5_BD#ec7041f27?pid=abadf14bc&amp;color=0,0,0&amp;vtp=1&amp;bbb=1&amp;hb=1"/>
          <p:cNvSpPr/>
          <p:nvPr/>
        </p:nvSpPr>
        <p:spPr>
          <a:xfrm>
            <a:off x="832104" y="1422400"/>
            <a:ext cx="10533888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许多英文文章倾向于在首段明确提出文章的主题或论点，即所谓的“开门见山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”，还有许多文章常在尾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段总结全文的主要观点或重申文章的中心思想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。因此，在阅读时，我们可根据不同情况灵活调整解题方式。</a:t>
            </a:r>
            <a:endParaRPr lang="en-US" altLang="zh-CN" dirty="0"/>
          </a:p>
        </p:txBody>
      </p:sp>
      <p:pic>
        <p:nvPicPr>
          <p:cNvPr id="4" name="P_5_BD#ec7041f27?pid=abadf14b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144" y="2331085"/>
            <a:ext cx="9884664" cy="162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578a859b?pid=406d8df57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结合选项分析，验证正误</a:t>
            </a:r>
            <a:endParaRPr lang="en-US" altLang="zh-CN" sz="2200" dirty="0"/>
          </a:p>
        </p:txBody>
      </p:sp>
      <p:sp>
        <p:nvSpPr>
          <p:cNvPr id="3" name="P_5_BD#3f7319414?pid=2578a859b&amp;color=0,0,0&amp;vtp=1&amp;bbb=1&amp;hb=1"/>
          <p:cNvSpPr/>
          <p:nvPr/>
        </p:nvSpPr>
        <p:spPr>
          <a:xfrm>
            <a:off x="832104" y="1422400"/>
            <a:ext cx="10533888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除了以上从文章本身出发的解题技巧，我们还可以利用“逆向思维法”分析选项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——考虑四个选项想表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达的内容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，再对照原文，与文章内容最相似的为最佳标题。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验证选项正误时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，我们要警惕一些精心设计的干扰项，它们往往看似合理，或表面上与文章相关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，实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际上却偏离了文章的核心主旨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。了解干扰项的“套路”，我们才能避开陷阱，锁定正确答案。</a:t>
            </a:r>
            <a:endParaRPr lang="en-US" altLang="zh-CN" dirty="0"/>
          </a:p>
        </p:txBody>
      </p:sp>
      <p:pic>
        <p:nvPicPr>
          <p:cNvPr id="4" name="P_5_BD#3f7319414?pid=2578a859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6896" y="3162300"/>
            <a:ext cx="6995160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3f7319414?pid=2578a859b&amp;color=0,0,0&amp;vtp=1&amp;bt=1&amp;bbb=1"/>
          <p:cNvSpPr/>
          <p:nvPr/>
        </p:nvSpPr>
        <p:spPr>
          <a:xfrm>
            <a:off x="832104" y="1080000"/>
            <a:ext cx="10533888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名师有话说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题的选择要遵循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“精、准、全”三原则。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精”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是指要用精练的语言概括出文章的主旨大意。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准”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是指标题的选择要注意文章的外延和内涵，不能扩大或缩小文章的内容。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是指标题的选择应该排除片面的选项，选取能概括文章的主要内容及作者要表达的观点的选项。</a:t>
            </a:r>
            <a:endParaRPr lang="en-US" altLang="zh-CN" sz="1800" dirty="0"/>
          </a:p>
        </p:txBody>
      </p:sp>
      <p:pic>
        <p:nvPicPr>
          <p:cNvPr id="3" name="P_5_BD#3f7319414?htil=1&amp;pid=2578a859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128" y="3540752"/>
            <a:ext cx="932688" cy="8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5_BD#3f7319414?htil=1&amp;pid=2578a859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6856" y="3229856"/>
            <a:ext cx="8970264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5_BD#3f7319414?pid=2578a859b&amp;color=0,0,0&amp;vtp=1&amp;bbb=1"/>
          <p:cNvSpPr/>
          <p:nvPr/>
        </p:nvSpPr>
        <p:spPr>
          <a:xfrm>
            <a:off x="832104" y="4563356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尽管这些宣传活动曾广泛开展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但实际情况是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大多数西方城市都是完全围绕汽车的需求而重新设计的</a:t>
            </a:r>
            <a:r>
              <a:rPr lang="en-US" altLang="zh-CN" sz="18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spc="-1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fcd813d25?vop=1&amp;pid=1df0f3a8a&amp;color=0,0,0&amp;vtp=1&amp;bt=1&amp;bbb=1&amp;hb=1"/>
          <p:cNvSpPr/>
          <p:nvPr/>
        </p:nvSpPr>
        <p:spPr>
          <a:xfrm>
            <a:off x="832104" y="972685"/>
            <a:ext cx="10533888" cy="5103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[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全国一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0"/>
              </a:rPr>
              <a:t> 2025]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improvements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transport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declines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pedestrian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（行人）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mobility,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especially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traffic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roads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instead.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Dutch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authors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Thalia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Verkade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Marco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Brömmelstroet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bothered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Movement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Streets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Transform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rethink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decades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ago.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neighbourhoods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destroyed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networks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elsewhere.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communities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famously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Canadian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journalist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Manhattan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1950s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campaign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destruction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park.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Describing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alarm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proposed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replacement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expressway,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Jane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Jacobs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（市长）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champion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York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through.”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Similar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campaigns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Australia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1960s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1970s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2#fcd813d25?vop=1&amp;pid=1df0f3a8a&amp;color=0,0,0&amp;mp=1&amp;vtp=1&amp;bt=1&amp;bbb=1&amp;hb=1"/>
          <p:cNvSpPr/>
          <p:nvPr/>
        </p:nvSpPr>
        <p:spPr>
          <a:xfrm>
            <a:off x="832104" y="1078992"/>
            <a:ext cx="10533888" cy="3703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Although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campaigns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widespread,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western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cities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completely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redesigned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number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roads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increasing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rapidly.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Australia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twenty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million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twenty-six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million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ownership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roads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account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society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communities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?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authors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right: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outside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door.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text?(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2_1#fcd813d25.bracket?vop=1&amp;pid=1df0f3a8a&amp;color=0,0,0&amp;mp=1&amp;vpa=1&amp;vtp=1"/>
          <p:cNvSpPr/>
          <p:nvPr/>
        </p:nvSpPr>
        <p:spPr>
          <a:xfrm>
            <a:off x="5117560" y="4418457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4_BD.1_3#fcd813d25.choices?vop=1&amp;pid=1df0f3a8a&amp;color=0,0,0&amp;vtp=1&amp;bbb=1"/>
          <p:cNvSpPr/>
          <p:nvPr/>
        </p:nvSpPr>
        <p:spPr>
          <a:xfrm>
            <a:off x="832104" y="477907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753995" algn="l"/>
                <a:tab pos="5241290" algn="l"/>
                <a:tab pos="7969885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Rush?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Next?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Stay?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Blame?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3581</Words>
  <Application>WPS 演示</Application>
  <PresentationFormat>宽屏</PresentationFormat>
  <Paragraphs>84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2025-10-24T09:33:00Z</dcterms:created>
  <dcterms:modified xsi:type="dcterms:W3CDTF">2025-10-27T10:08:19Z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7541B2A537A1455AA7A95C7DF8357B76_12</vt:lpwstr>
  </property>
  <property fmtid="{D5CDD505-2E9C-101B-9397-08002B2CF9AE}" pid="3" name="KSOProductBuildVer">
    <vt:lpwstr>2052-12.1.0.22529</vt:lpwstr>
  </property>
</Properties>
</file>